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12/01/2018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pPr algn="l"/>
            <a:r>
              <a:rPr lang="en-GB" dirty="0" smtClean="0"/>
              <a:t>Starter: Working in pairs or small groups – give each other positive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Sentence stems: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are really good at…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Your talent is…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One thing that I like about you is…</a:t>
            </a:r>
          </a:p>
        </p:txBody>
      </p:sp>
    </p:spTree>
    <p:extLst>
      <p:ext uri="{BB962C8B-B14F-4D97-AF65-F5344CB8AC3E}">
        <p14:creationId xmlns:p14="http://schemas.microsoft.com/office/powerpoint/2010/main" val="275043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Being Resilient: </a:t>
            </a:r>
            <a:br>
              <a:rPr lang="en-GB" dirty="0" smtClean="0"/>
            </a:br>
            <a:r>
              <a:rPr lang="en-GB" dirty="0" smtClean="0"/>
              <a:t>Accepting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know how to accept both positive and negative feedback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pPr algn="l"/>
            <a:r>
              <a:rPr lang="en-GB" dirty="0" smtClean="0"/>
              <a:t>Starter: Working in pairs or small groups – give each other positive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795320" cy="327322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Discuss: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 did it feel to receive good feedback?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 did you react?  Why?  </a:t>
            </a:r>
          </a:p>
        </p:txBody>
      </p:sp>
    </p:spTree>
    <p:extLst>
      <p:ext uri="{BB962C8B-B14F-4D97-AF65-F5344CB8AC3E}">
        <p14:creationId xmlns:p14="http://schemas.microsoft.com/office/powerpoint/2010/main" val="701338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err="1" smtClean="0"/>
              <a:t>Roleplay</a:t>
            </a:r>
            <a:r>
              <a:rPr lang="en-GB" dirty="0" smtClean="0"/>
              <a:t>: Strategies for accepting positive feedback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2" t="26326" r="25568" b="12233"/>
          <a:stretch/>
        </p:blipFill>
        <p:spPr bwMode="auto">
          <a:xfrm>
            <a:off x="476819" y="2060847"/>
            <a:ext cx="4738256" cy="449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40424" y="2060847"/>
            <a:ext cx="35283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latin typeface="Comic Sans MS" pitchFamily="66" charset="0"/>
              </a:rPr>
              <a:t>The teacher will ask a volunteer to act out each of these strategies.  </a:t>
            </a:r>
          </a:p>
          <a:p>
            <a:endParaRPr lang="en-GB" sz="20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latin typeface="Comic Sans MS" pitchFamily="66" charset="0"/>
              </a:rPr>
              <a:t>After each strategy, try to think of advantages and disadvantages for each strategy.  </a:t>
            </a:r>
            <a:endParaRPr lang="en-GB" sz="2000" dirty="0">
              <a:latin typeface="Comic Sans MS" pitchFamily="66" charset="0"/>
            </a:endParaRPr>
          </a:p>
          <a:p>
            <a:endParaRPr lang="en-GB" sz="20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latin typeface="Comic Sans MS" pitchFamily="66" charset="0"/>
              </a:rPr>
              <a:t>Which strategies did you use today?  </a:t>
            </a:r>
            <a:endParaRPr lang="en-GB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44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Accepting negative feedback</a:t>
            </a:r>
            <a:endParaRPr lang="en-GB" dirty="0"/>
          </a:p>
        </p:txBody>
      </p:sp>
      <p:sp>
        <p:nvSpPr>
          <p:cNvPr id="4" name="Oval Callout 3"/>
          <p:cNvSpPr/>
          <p:nvPr/>
        </p:nvSpPr>
        <p:spPr>
          <a:xfrm>
            <a:off x="323528" y="1628800"/>
            <a:ext cx="3384376" cy="2232248"/>
          </a:xfrm>
          <a:prstGeom prst="wedgeEllipseCallout">
            <a:avLst>
              <a:gd name="adj1" fmla="val -56276"/>
              <a:gd name="adj2" fmla="val 831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itchFamily="66" charset="0"/>
              </a:rPr>
              <a:t>I am always keen to learn and get better so I like feedback.  </a:t>
            </a: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292080" y="1484784"/>
            <a:ext cx="3384376" cy="2232248"/>
          </a:xfrm>
          <a:prstGeom prst="wedgeEllipseCallout">
            <a:avLst>
              <a:gd name="adj1" fmla="val 61622"/>
              <a:gd name="adj2" fmla="val 7509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itchFamily="66" charset="0"/>
              </a:rPr>
              <a:t>I find it really difficult to accept feedback.  I get aggressive and argue.  </a:t>
            </a: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611560" y="4221088"/>
            <a:ext cx="3384376" cy="2232248"/>
          </a:xfrm>
          <a:prstGeom prst="wedgeEllipseCallout">
            <a:avLst>
              <a:gd name="adj1" fmla="val -62416"/>
              <a:gd name="adj2" fmla="val 6578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itchFamily="66" charset="0"/>
              </a:rPr>
              <a:t>I cry when I get negative feedback.  </a:t>
            </a: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4499992" y="4005064"/>
            <a:ext cx="3384376" cy="2232248"/>
          </a:xfrm>
          <a:prstGeom prst="wedgeEllipseCallout">
            <a:avLst>
              <a:gd name="adj1" fmla="val 77997"/>
              <a:gd name="adj2" fmla="val 5089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itchFamily="66" charset="0"/>
              </a:rPr>
              <a:t>I just give up when someone says something negative.  </a:t>
            </a: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3543399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Who are you? 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907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n-GB" dirty="0" smtClean="0"/>
              <a:t>How to accept negative feedback in a positive way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en-GB" sz="2800" dirty="0" smtClean="0">
                <a:solidFill>
                  <a:schemeClr val="tx1"/>
                </a:solidFill>
              </a:rPr>
              <a:t>Take a </a:t>
            </a:r>
            <a:r>
              <a:rPr lang="en-GB" sz="2800" u="sng" dirty="0" smtClean="0">
                <a:solidFill>
                  <a:schemeClr val="tx1"/>
                </a:solidFill>
              </a:rPr>
              <a:t>deep breath</a:t>
            </a:r>
          </a:p>
          <a:p>
            <a:r>
              <a:rPr lang="en-GB" sz="2800" u="sng" dirty="0" smtClean="0">
                <a:solidFill>
                  <a:schemeClr val="tx1"/>
                </a:solidFill>
              </a:rPr>
              <a:t>Try not to take it personally</a:t>
            </a:r>
            <a:r>
              <a:rPr lang="en-GB" sz="2800" dirty="0" smtClean="0">
                <a:solidFill>
                  <a:schemeClr val="tx1"/>
                </a:solidFill>
              </a:rPr>
              <a:t> (they are suggesting how one small thing can change, they are not criticising everything about you) </a:t>
            </a:r>
          </a:p>
          <a:p>
            <a:r>
              <a:rPr lang="en-GB" sz="2800" u="sng" dirty="0" smtClean="0">
                <a:solidFill>
                  <a:schemeClr val="tx1"/>
                </a:solidFill>
              </a:rPr>
              <a:t>Ask questions </a:t>
            </a:r>
            <a:r>
              <a:rPr lang="en-GB" sz="2800" dirty="0" smtClean="0">
                <a:solidFill>
                  <a:schemeClr val="tx1"/>
                </a:solidFill>
              </a:rPr>
              <a:t>as to how you can improve e.g. what could I do next time to make it better? 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If you are fighting your emotions, </a:t>
            </a:r>
            <a:r>
              <a:rPr lang="en-GB" sz="2800" u="sng" dirty="0" smtClean="0">
                <a:solidFill>
                  <a:schemeClr val="tx1"/>
                </a:solidFill>
              </a:rPr>
              <a:t>ask to step outside</a:t>
            </a:r>
            <a:r>
              <a:rPr lang="en-GB" sz="2800" dirty="0" smtClean="0">
                <a:solidFill>
                  <a:schemeClr val="tx1"/>
                </a:solidFill>
              </a:rPr>
              <a:t> so that you can think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57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Reflection: Accepting negative feedback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0" t="24210" r="52415" b="10643"/>
          <a:stretch/>
        </p:blipFill>
        <p:spPr bwMode="auto">
          <a:xfrm>
            <a:off x="467544" y="1772816"/>
            <a:ext cx="3283528" cy="476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2420888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Individual reflection task.</a:t>
            </a:r>
          </a:p>
          <a:p>
            <a:endParaRPr lang="en-GB" sz="2400" dirty="0">
              <a:latin typeface="Comic Sans MS" pitchFamily="66" charset="0"/>
            </a:endParaRPr>
          </a:p>
          <a:p>
            <a:r>
              <a:rPr lang="en-GB" sz="2400" dirty="0" smtClean="0">
                <a:latin typeface="Comic Sans MS" pitchFamily="66" charset="0"/>
              </a:rPr>
              <a:t>Extra Challenge: </a:t>
            </a:r>
          </a:p>
          <a:p>
            <a:r>
              <a:rPr lang="en-GB" sz="2400" dirty="0" smtClean="0">
                <a:latin typeface="Comic Sans MS" pitchFamily="66" charset="0"/>
              </a:rPr>
              <a:t>What was the most important part of today’s lesson for you?   Why? 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6659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41</TotalTime>
  <Words>281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Starter: Working in pairs or small groups – give each other positive feedback</vt:lpstr>
      <vt:lpstr>Being Resilient:  Accepting Feedback</vt:lpstr>
      <vt:lpstr>Starter: Working in pairs or small groups – give each other positive feedback</vt:lpstr>
      <vt:lpstr>Roleplay: Strategies for accepting positive feedback </vt:lpstr>
      <vt:lpstr>Accepting negative feedback</vt:lpstr>
      <vt:lpstr>How to accept negative feedback in a positive way</vt:lpstr>
      <vt:lpstr>Reflection: Accepting negative feedback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Starter: Working in pairs or small groups – give each other positive feedback</dc:title>
  <dc:creator>Ms K. Mitchell</dc:creator>
  <cp:lastModifiedBy>Ms K. Mitchell</cp:lastModifiedBy>
  <cp:revision>6</cp:revision>
  <dcterms:created xsi:type="dcterms:W3CDTF">2017-07-03T10:56:48Z</dcterms:created>
  <dcterms:modified xsi:type="dcterms:W3CDTF">2018-01-12T14:24:55Z</dcterms:modified>
</cp:coreProperties>
</file>